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588" r:id="rId1"/>
  </p:sldMasterIdLst>
  <p:notesMasterIdLst>
    <p:notesMasterId r:id="rId10"/>
  </p:notesMasterIdLst>
  <p:sldIdLst>
    <p:sldId id="256" r:id="rId2"/>
    <p:sldId id="257" r:id="rId3"/>
    <p:sldId id="258" r:id="rId4"/>
    <p:sldId id="263" r:id="rId5"/>
    <p:sldId id="259" r:id="rId6"/>
    <p:sldId id="260" r:id="rId7"/>
    <p:sldId id="261"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1" d="100"/>
          <a:sy n="111" d="100"/>
        </p:scale>
        <p:origin x="-68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CD9F58-E340-1941-8CBF-D0D722BF9941}" type="datetimeFigureOut">
              <a:rPr lang="en-US" smtClean="0"/>
              <a:t>1/17/16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E471DF-D08D-094D-8845-6CFC09E96243}" type="slidenum">
              <a:rPr lang="en-US" smtClean="0"/>
              <a:t>‹#›</a:t>
            </a:fld>
            <a:endParaRPr lang="en-US"/>
          </a:p>
        </p:txBody>
      </p:sp>
    </p:spTree>
    <p:extLst>
      <p:ext uri="{BB962C8B-B14F-4D97-AF65-F5344CB8AC3E}">
        <p14:creationId xmlns:p14="http://schemas.microsoft.com/office/powerpoint/2010/main" val="25474830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E921023-E939-6946-83B7-4E039C8BF2E7}" type="slidenum">
              <a:rPr lang="en-US"/>
              <a:pPr/>
              <a:t>8</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968AA7-5B69-7A4F-9702-8C92B453E564}" type="datetimeFigureOut">
              <a:rPr lang="en-US" smtClean="0"/>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AF7547-0AF8-3C46-9F24-811960D1F4D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968AA7-5B69-7A4F-9702-8C92B453E564}" type="datetimeFigureOut">
              <a:rPr lang="en-US" smtClean="0"/>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AF7547-0AF8-3C46-9F24-811960D1F4D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62301" y="1797051"/>
            <a:ext cx="8277344" cy="4224280"/>
          </a:xfrm>
          <a:prstGeom prst="rect">
            <a:avLst/>
          </a:prstGeom>
        </p:spPr>
        <p:txBody>
          <a:bodyPr lIns="91420" tIns="45710" rIns="91420" bIns="45710">
            <a:noAutofit/>
          </a:bodyPr>
          <a:lstStyle>
            <a:lvl1pPr marL="280928" indent="-223792">
              <a:lnSpc>
                <a:spcPct val="95000"/>
              </a:lnSpc>
              <a:spcBef>
                <a:spcPts val="1110"/>
              </a:spcBef>
              <a:buClr>
                <a:schemeClr val="tx1"/>
              </a:buClr>
              <a:buSzPct val="80000"/>
              <a:buFont typeface="Arial"/>
              <a:buChar char="•"/>
              <a:defRPr sz="2000" b="0" i="0">
                <a:solidFill>
                  <a:srgbClr val="676767"/>
                </a:solidFill>
                <a:latin typeface="+mn-lt"/>
                <a:cs typeface="CiscoSans ExtraLight"/>
              </a:defRPr>
            </a:lvl1pPr>
            <a:lvl2pPr marL="507895" indent="-215855">
              <a:lnSpc>
                <a:spcPct val="95000"/>
              </a:lnSpc>
              <a:spcBef>
                <a:spcPts val="450"/>
              </a:spcBef>
              <a:buClr>
                <a:schemeClr val="tx1"/>
              </a:buClr>
              <a:buSzPct val="80000"/>
              <a:buFont typeface="Arial"/>
              <a:buChar char="•"/>
              <a:defRPr sz="1800" b="0" i="0">
                <a:solidFill>
                  <a:srgbClr val="676767"/>
                </a:solidFill>
                <a:latin typeface="+mn-lt"/>
                <a:cs typeface="CiscoSans ExtraLight"/>
              </a:defRPr>
            </a:lvl2pPr>
            <a:lvl3pPr marL="747558" indent="-171415">
              <a:buClr>
                <a:schemeClr val="tx1"/>
              </a:buClr>
              <a:buSzPct val="80000"/>
              <a:buFont typeface="Arial"/>
              <a:buChar char="•"/>
              <a:defRPr sz="1600" b="0" i="0">
                <a:solidFill>
                  <a:srgbClr val="676767"/>
                </a:solidFill>
                <a:latin typeface="+mn-lt"/>
                <a:cs typeface="CiscoSans ExtraLight"/>
              </a:defRPr>
            </a:lvl3pPr>
            <a:lvl4pPr marL="911035" indent="-171415">
              <a:buClr>
                <a:schemeClr val="tx1"/>
              </a:buClr>
              <a:buSzPct val="80000"/>
              <a:buFont typeface="Arial"/>
              <a:buChar char="•"/>
              <a:defRPr sz="1400" b="0" i="0">
                <a:solidFill>
                  <a:srgbClr val="676767"/>
                </a:solidFill>
                <a:latin typeface="+mn-lt"/>
                <a:cs typeface="CiscoSans ExtraLight"/>
              </a:defRPr>
            </a:lvl4pPr>
            <a:lvl5pPr marL="1082450" indent="-168240">
              <a:buClr>
                <a:schemeClr val="tx1"/>
              </a:buClr>
              <a:buSzPct val="80000"/>
              <a:buFont typeface="Arial"/>
              <a:buChar char="•"/>
              <a:defRPr sz="1200" b="0" i="0">
                <a:solidFill>
                  <a:srgbClr val="676767"/>
                </a:solidFill>
                <a:latin typeface="+mn-lt"/>
                <a:cs typeface="CiscoSans ExtraLight"/>
              </a:defRPr>
            </a:lvl5pPr>
          </a:lstStyle>
          <a:p>
            <a:pPr lvl="0"/>
            <a:r>
              <a:rPr lang="en-GB" dirty="0" smtClean="0"/>
              <a:t>First level</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6" name="Title Placeholder 5"/>
          <p:cNvSpPr>
            <a:spLocks noGrp="1"/>
          </p:cNvSpPr>
          <p:nvPr>
            <p:ph type="title"/>
          </p:nvPr>
        </p:nvSpPr>
        <p:spPr bwMode="auto">
          <a:xfrm>
            <a:off x="437766" y="455085"/>
            <a:ext cx="8345488" cy="975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24" tIns="45712" rIns="91424" bIns="45712" numCol="1" anchor="ctr" anchorCtr="0" compatLnSpc="1">
            <a:prstTxWarp prst="textNoShape">
              <a:avLst/>
            </a:prstTxWarp>
          </a:bodyPr>
          <a:lstStyle/>
          <a:p>
            <a:pPr lvl="0"/>
            <a:r>
              <a:rPr lang="en-US" smtClean="0"/>
              <a:t>Click to edit Master title style</a:t>
            </a:r>
            <a:endParaRPr lang="en-GB" dirty="0"/>
          </a:p>
        </p:txBody>
      </p:sp>
    </p:spTree>
    <p:extLst>
      <p:ext uri="{BB962C8B-B14F-4D97-AF65-F5344CB8AC3E}">
        <p14:creationId xmlns:p14="http://schemas.microsoft.com/office/powerpoint/2010/main" val="3805736795"/>
      </p:ext>
    </p:extLst>
  </p:cSld>
  <p:clrMapOvr>
    <a:masterClrMapping/>
  </p:clrMapOvr>
  <p:transition xmlns:p14="http://schemas.microsoft.com/office/powerpoint/2010/mai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968AA7-5B69-7A4F-9702-8C92B453E564}" type="datetimeFigureOut">
              <a:rPr lang="en-US" smtClean="0"/>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AF7547-0AF8-3C46-9F24-811960D1F4D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5968AA7-5B69-7A4F-9702-8C92B453E564}" type="datetimeFigureOut">
              <a:rPr lang="en-US" smtClean="0"/>
              <a:t>1/17/16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AF7547-0AF8-3C46-9F24-811960D1F4D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968AA7-5B69-7A4F-9702-8C92B453E564}" type="datetimeFigureOut">
              <a:rPr lang="en-US" smtClean="0"/>
              <a:t>1/17/16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AF7547-0AF8-3C46-9F24-811960D1F4D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968AA7-5B69-7A4F-9702-8C92B453E564}" type="datetimeFigureOut">
              <a:rPr lang="en-US" smtClean="0"/>
              <a:t>1/17/16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AF7547-0AF8-3C46-9F24-811960D1F4D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968AA7-5B69-7A4F-9702-8C92B453E564}" type="datetimeFigureOut">
              <a:rPr lang="en-US" smtClean="0"/>
              <a:t>1/17/16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AF7547-0AF8-3C46-9F24-811960D1F4D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968AA7-5B69-7A4F-9702-8C92B453E564}" type="datetimeFigureOut">
              <a:rPr lang="en-US" smtClean="0"/>
              <a:t>1/17/16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5968AA7-5B69-7A4F-9702-8C92B453E564}" type="datetimeFigureOut">
              <a:rPr lang="en-US" smtClean="0"/>
              <a:t>1/17/16</a:t>
            </a:fld>
            <a:endParaRPr lang="en-US"/>
          </a:p>
        </p:txBody>
      </p:sp>
      <p:sp>
        <p:nvSpPr>
          <p:cNvPr id="9" name="Slide Number Placeholder 8"/>
          <p:cNvSpPr>
            <a:spLocks noGrp="1"/>
          </p:cNvSpPr>
          <p:nvPr>
            <p:ph type="sldNum" sz="quarter" idx="11"/>
          </p:nvPr>
        </p:nvSpPr>
        <p:spPr/>
        <p:txBody>
          <a:bodyPr/>
          <a:lstStyle/>
          <a:p>
            <a:fld id="{20AF7547-0AF8-3C46-9F24-811960D1F4D6}"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0AF7547-0AF8-3C46-9F24-811960D1F4D6}"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25968AA7-5B69-7A4F-9702-8C92B453E564}" type="datetimeFigureOut">
              <a:rPr lang="en-US" smtClean="0"/>
              <a:t>1/17/16</a:t>
            </a:fld>
            <a:endParaRPr lang="en-US"/>
          </a:p>
        </p:txBody>
      </p:sp>
    </p:spTree>
  </p:cSld>
  <p:clrMap bg1="lt1" tx1="dk1" bg2="lt2" tx2="dk2" accent1="accent1" accent2="accent2" accent3="accent3" accent4="accent4" accent5="accent5" accent6="accent6" hlink="hlink" folHlink="folHlink"/>
  <p:sldLayoutIdLst>
    <p:sldLayoutId id="2147484589" r:id="rId1"/>
    <p:sldLayoutId id="2147484590" r:id="rId2"/>
    <p:sldLayoutId id="2147484591" r:id="rId3"/>
    <p:sldLayoutId id="2147484592" r:id="rId4"/>
    <p:sldLayoutId id="2147484593" r:id="rId5"/>
    <p:sldLayoutId id="2147484594" r:id="rId6"/>
    <p:sldLayoutId id="2147484595" r:id="rId7"/>
    <p:sldLayoutId id="2147484596" r:id="rId8"/>
    <p:sldLayoutId id="2147484597" r:id="rId9"/>
    <p:sldLayoutId id="2147484598" r:id="rId10"/>
    <p:sldLayoutId id="2147484599" r:id="rId11"/>
    <p:sldLayoutId id="2147484600" r:id="rId12"/>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5630" y="196741"/>
            <a:ext cx="7772400" cy="1470025"/>
          </a:xfrm>
        </p:spPr>
        <p:txBody>
          <a:bodyPr/>
          <a:lstStyle/>
          <a:p>
            <a:r>
              <a:rPr lang="en-US" dirty="0" smtClean="0"/>
              <a:t>Business Analysis</a:t>
            </a:r>
            <a:endParaRPr lang="en-US" dirty="0"/>
          </a:p>
        </p:txBody>
      </p:sp>
      <p:pic>
        <p:nvPicPr>
          <p:cNvPr id="4" name="Picture 3"/>
          <p:cNvPicPr>
            <a:picLocks noChangeAspect="1"/>
          </p:cNvPicPr>
          <p:nvPr/>
        </p:nvPicPr>
        <p:blipFill>
          <a:blip r:embed="rId2"/>
          <a:stretch>
            <a:fillRect/>
          </a:stretch>
        </p:blipFill>
        <p:spPr>
          <a:xfrm>
            <a:off x="2277321" y="1807823"/>
            <a:ext cx="4834762" cy="4283568"/>
          </a:xfrm>
          <a:prstGeom prst="rect">
            <a:avLst/>
          </a:prstGeom>
        </p:spPr>
      </p:pic>
    </p:spTree>
    <p:extLst>
      <p:ext uri="{BB962C8B-B14F-4D97-AF65-F5344CB8AC3E}">
        <p14:creationId xmlns:p14="http://schemas.microsoft.com/office/powerpoint/2010/main" val="3870407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Business analysis is the set of tasks and techniques used to work as a liaison among stakeholders in order to understand the structure, policies and operations of an organization, and recommend solutions that enable the organization to achieve its goals</a:t>
            </a:r>
          </a:p>
          <a:p>
            <a:endParaRPr lang="en-US" dirty="0"/>
          </a:p>
        </p:txBody>
      </p:sp>
    </p:spTree>
    <p:extLst>
      <p:ext uri="{BB962C8B-B14F-4D97-AF65-F5344CB8AC3E}">
        <p14:creationId xmlns:p14="http://schemas.microsoft.com/office/powerpoint/2010/main" val="20692078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a:t>Business analysis involves—</a:t>
            </a:r>
          </a:p>
          <a:p>
            <a:r>
              <a:rPr lang="en-US" dirty="0" smtClean="0"/>
              <a:t></a:t>
            </a:r>
            <a:r>
              <a:rPr lang="en-US" dirty="0"/>
              <a:t>Investigating a business problem or </a:t>
            </a:r>
            <a:r>
              <a:rPr lang="en-US" dirty="0" smtClean="0"/>
              <a:t>opportunity</a:t>
            </a:r>
            <a:endParaRPr lang="en-US" dirty="0"/>
          </a:p>
          <a:p>
            <a:r>
              <a:rPr lang="en-US" dirty="0" smtClean="0"/>
              <a:t></a:t>
            </a:r>
            <a:r>
              <a:rPr lang="en-US" dirty="0"/>
              <a:t>Analyzing and documenting solution </a:t>
            </a:r>
            <a:r>
              <a:rPr lang="en-US" dirty="0" smtClean="0"/>
              <a:t>requirements</a:t>
            </a:r>
            <a:endParaRPr lang="en-US" dirty="0"/>
          </a:p>
          <a:p>
            <a:r>
              <a:rPr lang="en-US" dirty="0" smtClean="0"/>
              <a:t></a:t>
            </a:r>
            <a:r>
              <a:rPr lang="en-US" dirty="0"/>
              <a:t>Supporting project managers throughout solution development, implementation, and testing to ensure that requirements are </a:t>
            </a:r>
            <a:r>
              <a:rPr lang="en-US" dirty="0" smtClean="0"/>
              <a:t>met</a:t>
            </a:r>
            <a:endParaRPr lang="en-US" dirty="0"/>
          </a:p>
        </p:txBody>
      </p:sp>
    </p:spTree>
    <p:extLst>
      <p:ext uri="{BB962C8B-B14F-4D97-AF65-F5344CB8AC3E}">
        <p14:creationId xmlns:p14="http://schemas.microsoft.com/office/powerpoint/2010/main" val="2614442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Role:</a:t>
            </a:r>
            <a:br>
              <a:rPr lang="en-US" b="1" dirty="0"/>
            </a:br>
            <a:endParaRPr lang="en-US" dirty="0"/>
          </a:p>
        </p:txBody>
      </p:sp>
      <p:sp>
        <p:nvSpPr>
          <p:cNvPr id="3" name="Content Placeholder 2"/>
          <p:cNvSpPr>
            <a:spLocks noGrp="1"/>
          </p:cNvSpPr>
          <p:nvPr>
            <p:ph idx="1"/>
          </p:nvPr>
        </p:nvSpPr>
        <p:spPr/>
        <p:txBody>
          <a:bodyPr>
            <a:normAutofit/>
          </a:bodyPr>
          <a:lstStyle/>
          <a:p>
            <a:pPr marL="114300" indent="0">
              <a:buNone/>
            </a:pPr>
            <a:r>
              <a:rPr lang="en-US" dirty="0" smtClean="0"/>
              <a:t>The </a:t>
            </a:r>
            <a:r>
              <a:rPr lang="en-US" dirty="0"/>
              <a:t>role of the BA within an organization </a:t>
            </a:r>
            <a:r>
              <a:rPr lang="en-US" dirty="0" smtClean="0"/>
              <a:t>:</a:t>
            </a:r>
            <a:endParaRPr lang="en-US" dirty="0"/>
          </a:p>
          <a:p>
            <a:pPr lvl="0"/>
            <a:r>
              <a:rPr lang="en-US" dirty="0" smtClean="0"/>
              <a:t></a:t>
            </a:r>
            <a:r>
              <a:rPr lang="en-US" dirty="0"/>
              <a:t>Serves as the representative of the business </a:t>
            </a:r>
          </a:p>
          <a:p>
            <a:pPr lvl="0"/>
            <a:r>
              <a:rPr lang="en-US" dirty="0" smtClean="0"/>
              <a:t>Manages </a:t>
            </a:r>
            <a:r>
              <a:rPr lang="en-US" dirty="0"/>
              <a:t>requirements </a:t>
            </a:r>
          </a:p>
          <a:p>
            <a:pPr lvl="0"/>
            <a:r>
              <a:rPr lang="en-US" dirty="0" smtClean="0"/>
              <a:t>Facilitates </a:t>
            </a:r>
            <a:r>
              <a:rPr lang="en-US" dirty="0"/>
              <a:t>communication among key stakeholders in the business </a:t>
            </a:r>
            <a:r>
              <a:rPr lang="en-US" dirty="0" smtClean="0"/>
              <a:t>analysis </a:t>
            </a:r>
            <a:r>
              <a:rPr lang="en-US" dirty="0"/>
              <a:t>process </a:t>
            </a:r>
          </a:p>
          <a:p>
            <a:pPr lvl="0"/>
            <a:r>
              <a:rPr lang="en-US" dirty="0" smtClean="0"/>
              <a:t>Negotiates </a:t>
            </a:r>
            <a:r>
              <a:rPr lang="en-US" dirty="0"/>
              <a:t>solutions between stakeholders and the technical team </a:t>
            </a:r>
          </a:p>
          <a:p>
            <a:pPr lvl="0"/>
            <a:r>
              <a:rPr lang="en-US" dirty="0" smtClean="0"/>
              <a:t>Validates </a:t>
            </a:r>
            <a:r>
              <a:rPr lang="en-US" dirty="0"/>
              <a:t>solutions against requirements </a:t>
            </a:r>
          </a:p>
          <a:p>
            <a:pPr lvl="0"/>
            <a:r>
              <a:rPr lang="en-US" dirty="0" smtClean="0"/>
              <a:t>Works </a:t>
            </a:r>
            <a:r>
              <a:rPr lang="en-US" dirty="0"/>
              <a:t>to ensure process improvement </a:t>
            </a:r>
          </a:p>
          <a:p>
            <a:pPr marL="114300" indent="0">
              <a:buNone/>
            </a:pPr>
            <a:endParaRPr lang="en-US" dirty="0"/>
          </a:p>
        </p:txBody>
      </p:sp>
    </p:spTree>
    <p:extLst>
      <p:ext uri="{BB962C8B-B14F-4D97-AF65-F5344CB8AC3E}">
        <p14:creationId xmlns:p14="http://schemas.microsoft.com/office/powerpoint/2010/main" val="1259469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Responsibilities</a:t>
            </a:r>
            <a:br>
              <a:rPr lang="en-US" b="1" dirty="0" smtClean="0"/>
            </a:b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Responsibilities of the BA can be summarized as follows:     </a:t>
            </a:r>
            <a:br>
              <a:rPr lang="en-US" dirty="0" smtClean="0"/>
            </a:br>
            <a:r>
              <a:rPr lang="en-US" dirty="0" smtClean="0"/>
              <a:t>           </a:t>
            </a:r>
          </a:p>
          <a:p>
            <a:r>
              <a:rPr lang="en-US" dirty="0" smtClean="0"/>
              <a:t>Managing overall solution requirements</a:t>
            </a:r>
          </a:p>
          <a:p>
            <a:r>
              <a:rPr lang="en-US" dirty="0" smtClean="0"/>
              <a:t>Seeking approval of requirements from the business sponsor </a:t>
            </a:r>
          </a:p>
          <a:p>
            <a:r>
              <a:rPr lang="en-US" dirty="0" smtClean="0"/>
              <a:t>Producing and/or contributing to key project deliverables</a:t>
            </a:r>
          </a:p>
          <a:p>
            <a:r>
              <a:rPr lang="en-US" dirty="0" smtClean="0"/>
              <a:t>Developing the BRD (Business Requirements Document)</a:t>
            </a:r>
          </a:p>
          <a:p>
            <a:r>
              <a:rPr lang="en-US" dirty="0" smtClean="0"/>
              <a:t>Implementing process improvement </a:t>
            </a:r>
          </a:p>
          <a:p>
            <a:r>
              <a:rPr lang="en-US" dirty="0" smtClean="0"/>
              <a:t>Determining root causes</a:t>
            </a:r>
          </a:p>
          <a:p>
            <a:r>
              <a:rPr lang="en-US" dirty="0" smtClean="0"/>
              <a:t>Defining scope</a:t>
            </a:r>
          </a:p>
          <a:p>
            <a:r>
              <a:rPr lang="en-US" dirty="0" smtClean="0"/>
              <a:t>Defining and modeling requirements</a:t>
            </a:r>
          </a:p>
          <a:p>
            <a:r>
              <a:rPr lang="en-US" dirty="0" smtClean="0"/>
              <a:t>Validating requirements       </a:t>
            </a:r>
          </a:p>
          <a:p>
            <a:r>
              <a:rPr lang="en-US" dirty="0" smtClean="0"/>
              <a:t>Managing change       </a:t>
            </a:r>
          </a:p>
          <a:p>
            <a:r>
              <a:rPr lang="en-US" dirty="0" smtClean="0"/>
              <a:t>Planning testing</a:t>
            </a:r>
          </a:p>
          <a:p>
            <a:r>
              <a:rPr lang="en-US" dirty="0" smtClean="0"/>
              <a:t>Producing test scenarios and test cases </a:t>
            </a:r>
          </a:p>
          <a:p>
            <a:pPr marL="0" indent="0">
              <a:buNone/>
            </a:pPr>
            <a:r>
              <a:rPr lang="en-US" dirty="0" smtClean="0"/>
              <a:t>  </a:t>
            </a:r>
          </a:p>
          <a:p>
            <a:endParaRPr lang="en-US" dirty="0"/>
          </a:p>
        </p:txBody>
      </p:sp>
    </p:spTree>
    <p:extLst>
      <p:ext uri="{BB962C8B-B14F-4D97-AF65-F5344CB8AC3E}">
        <p14:creationId xmlns:p14="http://schemas.microsoft.com/office/powerpoint/2010/main" val="9679521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1.     </a:t>
            </a:r>
            <a:r>
              <a:rPr lang="en-US" b="1" dirty="0" smtClean="0"/>
              <a:t>Negotiation skills:</a:t>
            </a:r>
            <a:r>
              <a:rPr lang="en-US" dirty="0" smtClean="0"/>
              <a:t> This will be of value when facilitating negotiations between IT and business users, you and IT regarding development resources, and you and the business users trying to minimize project scope creep.     </a:t>
            </a:r>
            <a:br>
              <a:rPr lang="en-US" dirty="0" smtClean="0"/>
            </a:br>
            <a:r>
              <a:rPr lang="en-US" dirty="0" smtClean="0"/>
              <a:t>2.     </a:t>
            </a:r>
            <a:r>
              <a:rPr lang="en-US" b="1" dirty="0" smtClean="0"/>
              <a:t>Active listening: </a:t>
            </a:r>
            <a:r>
              <a:rPr lang="en-US" dirty="0" smtClean="0"/>
              <a:t>This will be of great value when trying to collect business requirements, provide quality internal client service, and when gathering information for status reports.     </a:t>
            </a:r>
            <a:br>
              <a:rPr lang="en-US" dirty="0" smtClean="0"/>
            </a:br>
            <a:r>
              <a:rPr lang="en-US" dirty="0" smtClean="0"/>
              <a:t>3.     </a:t>
            </a:r>
            <a:r>
              <a:rPr lang="en-US" b="1" dirty="0" smtClean="0"/>
              <a:t>Dealing with conflict:</a:t>
            </a:r>
            <a:r>
              <a:rPr lang="en-US" dirty="0" smtClean="0"/>
              <a:t> This will be of value when IT and users disagree and/or when deadlines are being missed and tensions are running high. 4. Quality client service techniques: As a representative of the IT community, providing quality client service to the business users you support is critical to your job performance and career advancement.     </a:t>
            </a:r>
            <a:br>
              <a:rPr lang="en-US" dirty="0" smtClean="0"/>
            </a:br>
            <a:r>
              <a:rPr lang="en-US" dirty="0" smtClean="0"/>
              <a:t>5.     </a:t>
            </a:r>
            <a:r>
              <a:rPr lang="en-US" b="1" dirty="0" smtClean="0"/>
              <a:t>Analytical Skills:</a:t>
            </a:r>
            <a:r>
              <a:rPr lang="en-US" dirty="0" smtClean="0"/>
              <a:t> Before they go about articulating proposed changes, business analysts have to analyze a problem and understand the necessary components of a solution. They have to use their skill in analysis, planning, evaluation of profitability/risk, testing and administration and reporting.     </a:t>
            </a:r>
            <a:br>
              <a:rPr lang="en-US" dirty="0" smtClean="0"/>
            </a:br>
            <a:r>
              <a:rPr lang="en-US" dirty="0" smtClean="0"/>
              <a:t> </a:t>
            </a:r>
            <a:endParaRPr lang="en-US" dirty="0"/>
          </a:p>
        </p:txBody>
      </p:sp>
    </p:spTree>
    <p:extLst>
      <p:ext uri="{BB962C8B-B14F-4D97-AF65-F5344CB8AC3E}">
        <p14:creationId xmlns:p14="http://schemas.microsoft.com/office/powerpoint/2010/main" val="37582506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a:t>
            </a:r>
            <a:endParaRPr lang="en-US" dirty="0"/>
          </a:p>
        </p:txBody>
      </p:sp>
      <p:sp>
        <p:nvSpPr>
          <p:cNvPr id="3" name="Content Placeholder 2"/>
          <p:cNvSpPr>
            <a:spLocks noGrp="1"/>
          </p:cNvSpPr>
          <p:nvPr>
            <p:ph idx="1"/>
          </p:nvPr>
        </p:nvSpPr>
        <p:spPr/>
        <p:txBody>
          <a:bodyPr>
            <a:normAutofit fontScale="25000" lnSpcReduction="20000"/>
          </a:bodyPr>
          <a:lstStyle/>
          <a:p>
            <a:pPr marL="0" indent="0">
              <a:buNone/>
            </a:pPr>
            <a:r>
              <a:rPr lang="en-US" dirty="0" smtClean="0"/>
              <a:t> </a:t>
            </a:r>
            <a:r>
              <a:rPr lang="en-US" sz="6400" dirty="0"/>
              <a:t>6. </a:t>
            </a:r>
            <a:r>
              <a:rPr lang="en-US" sz="6400" b="1" dirty="0"/>
              <a:t>Decision making: </a:t>
            </a:r>
            <a:r>
              <a:rPr lang="en-US" sz="6400" dirty="0"/>
              <a:t>There are many formalized decision making techniques, such as a decision </a:t>
            </a:r>
            <a:r>
              <a:rPr lang="en-US" sz="6200" dirty="0" smtClean="0"/>
              <a:t>matrix, that can help you make quality, business appropriate, and defendable decisions that can help you to best service your internal clients and maximize your job performance.     </a:t>
            </a:r>
            <a:br>
              <a:rPr lang="en-US" sz="6200" dirty="0" smtClean="0"/>
            </a:br>
            <a:r>
              <a:rPr lang="en-US" sz="6200" dirty="0" smtClean="0"/>
              <a:t>7.     </a:t>
            </a:r>
            <a:r>
              <a:rPr lang="en-US" sz="6200" b="1" dirty="0" smtClean="0"/>
              <a:t>Problem solving:</a:t>
            </a:r>
            <a:r>
              <a:rPr lang="en-US" sz="6200" dirty="0" smtClean="0"/>
              <a:t> Like decision making, there are formalized problem solving techniques, such as Five Whys and Brainstorming that can help you discover a problem’s root cause and define potential solutions.     </a:t>
            </a:r>
            <a:br>
              <a:rPr lang="en-US" sz="6200" dirty="0" smtClean="0"/>
            </a:br>
            <a:r>
              <a:rPr lang="en-US" sz="6200" dirty="0" smtClean="0"/>
              <a:t>8.     </a:t>
            </a:r>
            <a:r>
              <a:rPr lang="en-US" sz="6200" b="1" dirty="0" smtClean="0"/>
              <a:t>Strategic thinking:</a:t>
            </a:r>
            <a:r>
              <a:rPr lang="en-US" sz="6200" dirty="0" smtClean="0"/>
              <a:t> Very often a business analyst must think outside-the-box to find innovative business solutions that meet their internal client’s needs. An understanding of strategic thinking techniques can help facilitate this process.     </a:t>
            </a:r>
            <a:br>
              <a:rPr lang="en-US" sz="6200" dirty="0" smtClean="0"/>
            </a:br>
            <a:r>
              <a:rPr lang="en-US" sz="6200" dirty="0" smtClean="0"/>
              <a:t>9.     </a:t>
            </a:r>
            <a:r>
              <a:rPr lang="en-US" sz="6200" b="1" dirty="0" smtClean="0"/>
              <a:t>Technical writing:</a:t>
            </a:r>
            <a:r>
              <a:rPr lang="en-US" sz="6200" dirty="0" smtClean="0"/>
              <a:t> A key role of business analysis is the creation of business requirement specifications and other forms of documentation. Your ability to develop coherent, informative, and usable documents is a requirement for professional success.     </a:t>
            </a:r>
            <a:br>
              <a:rPr lang="en-US" sz="6200" dirty="0" smtClean="0"/>
            </a:br>
            <a:r>
              <a:rPr lang="en-US" sz="6200" dirty="0" smtClean="0"/>
              <a:t>10.     </a:t>
            </a:r>
            <a:r>
              <a:rPr lang="en-US" sz="6200" b="1" dirty="0" smtClean="0"/>
              <a:t>Presentation and public speaking:</a:t>
            </a:r>
            <a:r>
              <a:rPr lang="en-US" sz="6200" dirty="0" smtClean="0"/>
              <a:t> Don’t underestimate the value of creating and delivering quality presentations on topics such as application designs, project status, and business requirements. Generally speaking, the people listening to your presentations are senior IT and business management people. Your ability to impress them with your presentation could have a significant effect on your career growth.     </a:t>
            </a:r>
            <a:br>
              <a:rPr lang="en-US" sz="6200" dirty="0" smtClean="0"/>
            </a:br>
            <a:r>
              <a:rPr lang="en-US" sz="6200" dirty="0" smtClean="0"/>
              <a:t>11.     </a:t>
            </a:r>
            <a:r>
              <a:rPr lang="en-US" sz="6200" b="1" dirty="0" smtClean="0"/>
              <a:t>Flexibility:</a:t>
            </a:r>
            <a:r>
              <a:rPr lang="en-US" sz="6200" dirty="0" smtClean="0"/>
              <a:t> Finally, you’ll have to be agile and flexible, adapting to each project’s unique challenges and each team’s personalities.    </a:t>
            </a:r>
          </a:p>
          <a:p>
            <a:pPr marL="0" indent="0">
              <a:buNone/>
            </a:pPr>
            <a:r>
              <a:rPr lang="en-US" sz="6200" dirty="0" smtClean="0"/>
              <a:t>    </a:t>
            </a:r>
          </a:p>
          <a:p>
            <a:endParaRPr lang="en-US" dirty="0"/>
          </a:p>
        </p:txBody>
      </p:sp>
    </p:spTree>
    <p:extLst>
      <p:ext uri="{BB962C8B-B14F-4D97-AF65-F5344CB8AC3E}">
        <p14:creationId xmlns:p14="http://schemas.microsoft.com/office/powerpoint/2010/main" val="35726032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592284" y="536988"/>
            <a:ext cx="2764972" cy="6281811"/>
          </a:xfrm>
          <a:prstGeom prst="roundRect">
            <a:avLst/>
          </a:prstGeom>
          <a:solidFill>
            <a:schemeClr val="bg2">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 name="Rounded Rectangle 1"/>
          <p:cNvSpPr/>
          <p:nvPr/>
        </p:nvSpPr>
        <p:spPr>
          <a:xfrm>
            <a:off x="492444" y="637399"/>
            <a:ext cx="2620871" cy="6187717"/>
          </a:xfrm>
          <a:prstGeom prst="round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5" name="Rectangle 84"/>
          <p:cNvSpPr/>
          <p:nvPr/>
        </p:nvSpPr>
        <p:spPr>
          <a:xfrm>
            <a:off x="999243" y="2075543"/>
            <a:ext cx="1741715" cy="633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smtClean="0">
                <a:solidFill>
                  <a:schemeClr val="bg1"/>
                </a:solidFill>
              </a:rPr>
              <a:t>SYSTEMS OWNER</a:t>
            </a:r>
            <a:endParaRPr lang="en-US" sz="1100" dirty="0">
              <a:solidFill>
                <a:schemeClr val="bg1"/>
              </a:solidFill>
            </a:endParaRPr>
          </a:p>
        </p:txBody>
      </p:sp>
      <p:sp>
        <p:nvSpPr>
          <p:cNvPr id="86" name="Rectangle 85"/>
          <p:cNvSpPr/>
          <p:nvPr/>
        </p:nvSpPr>
        <p:spPr>
          <a:xfrm>
            <a:off x="3942572" y="2096128"/>
            <a:ext cx="2064396" cy="591829"/>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smtClean="0">
                <a:solidFill>
                  <a:schemeClr val="bg1"/>
                </a:solidFill>
              </a:rPr>
              <a:t>TECHNOLOGY OWNER(S)</a:t>
            </a:r>
            <a:endParaRPr lang="en-US" sz="1100" dirty="0">
              <a:solidFill>
                <a:schemeClr val="bg1"/>
              </a:solidFill>
            </a:endParaRPr>
          </a:p>
        </p:txBody>
      </p:sp>
      <p:sp>
        <p:nvSpPr>
          <p:cNvPr id="90" name="Rectangle 89"/>
          <p:cNvSpPr/>
          <p:nvPr/>
        </p:nvSpPr>
        <p:spPr>
          <a:xfrm>
            <a:off x="1033797" y="2933581"/>
            <a:ext cx="1741715" cy="690352"/>
          </a:xfrm>
          <a:prstGeom prst="rect">
            <a:avLst/>
          </a:prstGeom>
          <a:solidFill>
            <a:schemeClr val="accent3">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smtClean="0">
                <a:solidFill>
                  <a:schemeClr val="bg1"/>
                </a:solidFill>
              </a:rPr>
              <a:t>ARCHITECTURE OWNER</a:t>
            </a:r>
            <a:endParaRPr lang="en-US" sz="1100" dirty="0">
              <a:solidFill>
                <a:schemeClr val="bg1"/>
              </a:solidFill>
            </a:endParaRPr>
          </a:p>
        </p:txBody>
      </p:sp>
      <p:sp>
        <p:nvSpPr>
          <p:cNvPr id="91" name="Rectangle 90"/>
          <p:cNvSpPr/>
          <p:nvPr/>
        </p:nvSpPr>
        <p:spPr>
          <a:xfrm>
            <a:off x="3942572" y="2933581"/>
            <a:ext cx="2064396" cy="690352"/>
          </a:xfrm>
          <a:prstGeom prst="rect">
            <a:avLst/>
          </a:prstGeom>
          <a:solidFill>
            <a:schemeClr val="bg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smtClean="0">
                <a:solidFill>
                  <a:schemeClr val="bg1"/>
                </a:solidFill>
              </a:rPr>
              <a:t>BUSINESS/IT/DATA ARCHITECTS</a:t>
            </a:r>
            <a:endParaRPr lang="en-US" sz="1100" dirty="0">
              <a:solidFill>
                <a:schemeClr val="bg1"/>
              </a:solidFill>
            </a:endParaRPr>
          </a:p>
        </p:txBody>
      </p:sp>
      <p:sp>
        <p:nvSpPr>
          <p:cNvPr id="19" name="Rectangle 18"/>
          <p:cNvSpPr/>
          <p:nvPr/>
        </p:nvSpPr>
        <p:spPr>
          <a:xfrm>
            <a:off x="999243" y="1028016"/>
            <a:ext cx="1741715" cy="670725"/>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a:solidFill>
                  <a:schemeClr val="bg1"/>
                </a:solidFill>
              </a:rPr>
              <a:t>BUSINESS OWNER</a:t>
            </a:r>
          </a:p>
        </p:txBody>
      </p:sp>
      <p:sp>
        <p:nvSpPr>
          <p:cNvPr id="20" name="Rectangle 19"/>
          <p:cNvSpPr/>
          <p:nvPr/>
        </p:nvSpPr>
        <p:spPr>
          <a:xfrm>
            <a:off x="3942572" y="915036"/>
            <a:ext cx="2064396" cy="670725"/>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a:solidFill>
                  <a:schemeClr val="bg1"/>
                </a:solidFill>
              </a:rPr>
              <a:t>SERVICE OWNER(S)</a:t>
            </a:r>
          </a:p>
        </p:txBody>
      </p:sp>
      <p:sp>
        <p:nvSpPr>
          <p:cNvPr id="7" name="Title 6"/>
          <p:cNvSpPr>
            <a:spLocks noGrp="1"/>
          </p:cNvSpPr>
          <p:nvPr>
            <p:ph type="title"/>
          </p:nvPr>
        </p:nvSpPr>
        <p:spPr>
          <a:xfrm>
            <a:off x="0" y="116116"/>
            <a:ext cx="8345488" cy="420873"/>
          </a:xfrm>
        </p:spPr>
        <p:txBody>
          <a:bodyPr>
            <a:normAutofit fontScale="90000"/>
          </a:bodyPr>
          <a:lstStyle/>
          <a:p>
            <a:r>
              <a:rPr lang="en-US" sz="2800" dirty="0" smtClean="0"/>
              <a:t>Role Mapping</a:t>
            </a:r>
            <a:r>
              <a:rPr lang="en-US" sz="2800" dirty="0" smtClean="0"/>
              <a:t>: Agile and Traditional Projects</a:t>
            </a:r>
            <a:endParaRPr lang="en-US" sz="2800" dirty="0"/>
          </a:p>
        </p:txBody>
      </p:sp>
      <p:sp>
        <p:nvSpPr>
          <p:cNvPr id="18" name="Rectangle 17"/>
          <p:cNvSpPr/>
          <p:nvPr/>
        </p:nvSpPr>
        <p:spPr>
          <a:xfrm>
            <a:off x="999243" y="5007098"/>
            <a:ext cx="1741715" cy="642733"/>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smtClean="0">
                <a:solidFill>
                  <a:schemeClr val="bg1"/>
                </a:solidFill>
              </a:rPr>
              <a:t>SCRUM MASTER</a:t>
            </a:r>
            <a:endParaRPr lang="en-US" sz="1100" dirty="0">
              <a:solidFill>
                <a:schemeClr val="bg1"/>
              </a:solidFill>
            </a:endParaRPr>
          </a:p>
        </p:txBody>
      </p:sp>
      <p:sp>
        <p:nvSpPr>
          <p:cNvPr id="23" name="Rectangle 22"/>
          <p:cNvSpPr/>
          <p:nvPr/>
        </p:nvSpPr>
        <p:spPr>
          <a:xfrm>
            <a:off x="3942572" y="5023333"/>
            <a:ext cx="2064396" cy="642733"/>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smtClean="0">
                <a:solidFill>
                  <a:schemeClr val="bg1"/>
                </a:solidFill>
              </a:rPr>
              <a:t>BUSINESS / IT </a:t>
            </a:r>
          </a:p>
          <a:p>
            <a:pPr algn="ctr">
              <a:lnSpc>
                <a:spcPct val="85000"/>
              </a:lnSpc>
              <a:spcBef>
                <a:spcPts val="450"/>
              </a:spcBef>
              <a:buClr>
                <a:schemeClr val="tx2"/>
              </a:buClr>
              <a:buSzPct val="100000"/>
              <a:defRPr/>
            </a:pPr>
            <a:r>
              <a:rPr lang="en-US" sz="1100" dirty="0" smtClean="0">
                <a:solidFill>
                  <a:schemeClr val="bg1"/>
                </a:solidFill>
              </a:rPr>
              <a:t> PROJECT MANAGER</a:t>
            </a:r>
            <a:endParaRPr lang="en-US" sz="1100" dirty="0">
              <a:solidFill>
                <a:schemeClr val="bg1"/>
              </a:solidFill>
            </a:endParaRPr>
          </a:p>
        </p:txBody>
      </p:sp>
      <p:sp>
        <p:nvSpPr>
          <p:cNvPr id="25" name="Rectangle 24"/>
          <p:cNvSpPr/>
          <p:nvPr/>
        </p:nvSpPr>
        <p:spPr>
          <a:xfrm>
            <a:off x="999243" y="5795305"/>
            <a:ext cx="1741715" cy="576467"/>
          </a:xfrm>
          <a:prstGeom prst="rect">
            <a:avLst/>
          </a:prstGeom>
          <a:solidFill>
            <a:schemeClr val="accent3">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smtClean="0">
                <a:solidFill>
                  <a:schemeClr val="bg1"/>
                </a:solidFill>
              </a:rPr>
              <a:t>SCRUM TEAM</a:t>
            </a:r>
            <a:endParaRPr lang="en-US" sz="1100" dirty="0">
              <a:solidFill>
                <a:schemeClr val="bg1"/>
              </a:solidFill>
            </a:endParaRPr>
          </a:p>
        </p:txBody>
      </p:sp>
      <p:sp>
        <p:nvSpPr>
          <p:cNvPr id="26" name="Rectangle 25"/>
          <p:cNvSpPr/>
          <p:nvPr/>
        </p:nvSpPr>
        <p:spPr>
          <a:xfrm>
            <a:off x="3931602" y="5788988"/>
            <a:ext cx="2075366" cy="729115"/>
          </a:xfrm>
          <a:prstGeom prst="rect">
            <a:avLst/>
          </a:prstGeom>
          <a:solidFill>
            <a:schemeClr val="bg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1100" dirty="0" smtClean="0">
                <a:solidFill>
                  <a:schemeClr val="bg1"/>
                </a:solidFill>
              </a:rPr>
              <a:t>(</a:t>
            </a:r>
            <a:r>
              <a:rPr lang="en-US" sz="800" dirty="0" smtClean="0">
                <a:solidFill>
                  <a:schemeClr val="bg1"/>
                </a:solidFill>
              </a:rPr>
              <a:t>BUSINESS/IT) PROJECT MGR,/ANALYST, </a:t>
            </a:r>
          </a:p>
          <a:p>
            <a:pPr algn="ctr">
              <a:lnSpc>
                <a:spcPct val="85000"/>
              </a:lnSpc>
              <a:spcBef>
                <a:spcPts val="450"/>
              </a:spcBef>
              <a:buClr>
                <a:schemeClr val="tx2"/>
              </a:buClr>
              <a:buSzPct val="100000"/>
              <a:defRPr/>
            </a:pPr>
            <a:r>
              <a:rPr lang="en-US" sz="800" dirty="0" smtClean="0">
                <a:solidFill>
                  <a:schemeClr val="bg1"/>
                </a:solidFill>
              </a:rPr>
              <a:t>SERVICE MGR, DEVELOPERS, QA, UX </a:t>
            </a:r>
            <a:endParaRPr lang="en-US" sz="800" dirty="0">
              <a:solidFill>
                <a:schemeClr val="bg1"/>
              </a:solidFill>
            </a:endParaRPr>
          </a:p>
        </p:txBody>
      </p:sp>
      <p:sp>
        <p:nvSpPr>
          <p:cNvPr id="29" name="Rectangle 28"/>
          <p:cNvSpPr/>
          <p:nvPr/>
        </p:nvSpPr>
        <p:spPr>
          <a:xfrm>
            <a:off x="999243" y="3989323"/>
            <a:ext cx="1741715" cy="648932"/>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2000" b="1" dirty="0" smtClean="0">
                <a:solidFill>
                  <a:schemeClr val="bg1"/>
                </a:solidFill>
              </a:rPr>
              <a:t>PRODUCT OWNER</a:t>
            </a:r>
            <a:endParaRPr lang="en-US" sz="2000" b="1" dirty="0">
              <a:solidFill>
                <a:schemeClr val="bg1"/>
              </a:solidFill>
            </a:endParaRPr>
          </a:p>
        </p:txBody>
      </p:sp>
      <p:sp>
        <p:nvSpPr>
          <p:cNvPr id="30" name="Rectangle 29"/>
          <p:cNvSpPr/>
          <p:nvPr/>
        </p:nvSpPr>
        <p:spPr>
          <a:xfrm>
            <a:off x="3942572" y="3738352"/>
            <a:ext cx="2178216" cy="113623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lnSpc>
                <a:spcPct val="85000"/>
              </a:lnSpc>
              <a:spcBef>
                <a:spcPts val="450"/>
              </a:spcBef>
              <a:buClr>
                <a:schemeClr val="tx2"/>
              </a:buClr>
              <a:buSzPct val="100000"/>
              <a:defRPr/>
            </a:pPr>
            <a:r>
              <a:rPr lang="en-US" sz="2000" b="1" dirty="0" smtClean="0">
                <a:solidFill>
                  <a:schemeClr val="bg1"/>
                </a:solidFill>
              </a:rPr>
              <a:t>SERVICE  MANAGER/</a:t>
            </a:r>
          </a:p>
          <a:p>
            <a:pPr algn="ctr">
              <a:lnSpc>
                <a:spcPct val="85000"/>
              </a:lnSpc>
              <a:spcBef>
                <a:spcPts val="450"/>
              </a:spcBef>
              <a:buClr>
                <a:schemeClr val="tx2"/>
              </a:buClr>
              <a:buSzPct val="100000"/>
              <a:defRPr/>
            </a:pPr>
            <a:r>
              <a:rPr lang="en-US" sz="2000" b="1" dirty="0" smtClean="0">
                <a:solidFill>
                  <a:schemeClr val="bg1"/>
                </a:solidFill>
              </a:rPr>
              <a:t>BUSINESS </a:t>
            </a:r>
            <a:r>
              <a:rPr lang="en-US" sz="2000" b="1" dirty="0" smtClean="0">
                <a:solidFill>
                  <a:schemeClr val="bg1"/>
                </a:solidFill>
              </a:rPr>
              <a:t>ANALYST*</a:t>
            </a:r>
            <a:endParaRPr lang="en-US" sz="2000" b="1" dirty="0">
              <a:solidFill>
                <a:schemeClr val="bg1"/>
              </a:solidFill>
            </a:endParaRPr>
          </a:p>
        </p:txBody>
      </p:sp>
      <p:cxnSp>
        <p:nvCxnSpPr>
          <p:cNvPr id="8" name="Straight Arrow Connector 7"/>
          <p:cNvCxnSpPr/>
          <p:nvPr/>
        </p:nvCxnSpPr>
        <p:spPr>
          <a:xfrm>
            <a:off x="3183503" y="5950317"/>
            <a:ext cx="24122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3232787" y="1220831"/>
            <a:ext cx="24122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4355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39</TotalTime>
  <Words>258</Words>
  <Application>Microsoft Macintosh PowerPoint</Application>
  <PresentationFormat>On-screen Show (4:3)</PresentationFormat>
  <Paragraphs>51</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Adjacency</vt:lpstr>
      <vt:lpstr>Business Analysis</vt:lpstr>
      <vt:lpstr>PowerPoint Presentation</vt:lpstr>
      <vt:lpstr>PowerPoint Presentation</vt:lpstr>
      <vt:lpstr>Role: </vt:lpstr>
      <vt:lpstr>Responsibilities </vt:lpstr>
      <vt:lpstr>Skills</vt:lpstr>
      <vt:lpstr>Skills</vt:lpstr>
      <vt:lpstr>Role Mapping: Agile and Traditional Projects</vt:lpstr>
    </vt:vector>
  </TitlesOfParts>
  <Company>cisco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Analysis</dc:title>
  <dc:creator>aishwarya kalley</dc:creator>
  <cp:lastModifiedBy>aishwarya kalley</cp:lastModifiedBy>
  <cp:revision>5</cp:revision>
  <dcterms:created xsi:type="dcterms:W3CDTF">2016-01-17T18:20:33Z</dcterms:created>
  <dcterms:modified xsi:type="dcterms:W3CDTF">2016-01-17T19:00:29Z</dcterms:modified>
</cp:coreProperties>
</file>